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660"/>
  </p:normalViewPr>
  <p:slideViewPr>
    <p:cSldViewPr>
      <p:cViewPr varScale="1">
        <p:scale>
          <a:sx n="119" d="100"/>
          <a:sy n="119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78327-A150-46CE-9BB9-D7DBC946447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8D28F0-E970-4DB0-AA27-8C8663427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e.wednet.edu/OurSchools/ed/staff/bdavidson/main%20p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erman Exchanges\2014\German Leg\IMG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96960"/>
            <a:ext cx="7496175" cy="57765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pPr algn="r"/>
            <a:r>
              <a:rPr lang="en-US" dirty="0" smtClean="0"/>
              <a:t>B-E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Germany Exchange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524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E:\German Exchanges\2014\German Leg\IMG_0175.JPG"/>
          <p:cNvPicPr>
            <a:picLocks noChangeAspect="1" noChangeArrowheads="1"/>
          </p:cNvPicPr>
          <p:nvPr/>
        </p:nvPicPr>
        <p:blipFill>
          <a:blip r:embed="rId2" cstate="print"/>
          <a:srcRect b="5985"/>
          <a:stretch>
            <a:fillRect/>
          </a:stretch>
        </p:blipFill>
        <p:spPr bwMode="auto">
          <a:xfrm>
            <a:off x="4257409" y="0"/>
            <a:ext cx="4886591" cy="6858000"/>
          </a:xfrm>
          <a:prstGeom prst="rect">
            <a:avLst/>
          </a:prstGeom>
          <a:noFill/>
        </p:spPr>
      </p:pic>
      <p:pic>
        <p:nvPicPr>
          <p:cNvPr id="12291" name="Picture 3" descr="E:\German Exchanges\2014\German Leg\IMG_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191000" cy="2807365"/>
          </a:xfrm>
          <a:prstGeom prst="rect">
            <a:avLst/>
          </a:prstGeom>
          <a:noFill/>
        </p:spPr>
      </p:pic>
      <p:pic>
        <p:nvPicPr>
          <p:cNvPr id="12292" name="Picture 4" descr="C:\Users\Ben\Desktop\Germany Book\DSC_0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03681"/>
            <a:ext cx="4191000" cy="218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Blog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4709160"/>
          </a:xfrm>
        </p:spPr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The blogs that were written for the past three Exchanges are available online for your enjoyment!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hlinkClick r:id="rId2"/>
              </a:rPr>
              <a:t> Web Site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 descr="C:\Users\Ben\Desktop\Germany Book\DSC_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872093" cy="3261518"/>
          </a:xfrm>
          <a:prstGeom prst="rect">
            <a:avLst/>
          </a:prstGeom>
          <a:noFill/>
        </p:spPr>
      </p:pic>
      <p:pic>
        <p:nvPicPr>
          <p:cNvPr id="13315" name="Picture 3" descr="C:\Users\Ben\Desktop\Germany Book\DSC_0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85799"/>
            <a:ext cx="3702941" cy="553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E:\German Exchanges\2014\German Leg\IMG_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4891214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Ben\Desktop\Germany Book\DSC_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828247" cy="38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erman Exchanges\2014\German Leg\IMG_0354.JPG"/>
          <p:cNvPicPr>
            <a:picLocks noChangeAspect="1" noChangeArrowheads="1"/>
          </p:cNvPicPr>
          <p:nvPr/>
        </p:nvPicPr>
        <p:blipFill>
          <a:blip r:embed="rId2" cstate="print"/>
          <a:srcRect l="655" t="20001" b="19995"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648200"/>
          </a:xfrm>
        </p:spPr>
        <p:txBody>
          <a:bodyPr/>
          <a:lstStyle/>
          <a:p>
            <a:r>
              <a:rPr lang="en-US" dirty="0" smtClean="0"/>
              <a:t>Open to all 6</a:t>
            </a:r>
            <a:r>
              <a:rPr lang="en-US" baseline="30000" dirty="0" smtClean="0"/>
              <a:t>th</a:t>
            </a:r>
            <a:r>
              <a:rPr lang="en-US" dirty="0" smtClean="0"/>
              <a:t> through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pPr lvl="1"/>
            <a:r>
              <a:rPr lang="en-US" dirty="0" smtClean="0"/>
              <a:t>Priority is given to those 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graders from </a:t>
            </a:r>
            <a:r>
              <a:rPr lang="en-US" dirty="0" smtClean="0"/>
              <a:t>the B-E District</a:t>
            </a:r>
            <a:r>
              <a:rPr lang="en-US" dirty="0" smtClean="0"/>
              <a:t> </a:t>
            </a:r>
            <a:r>
              <a:rPr lang="en-US" dirty="0" smtClean="0"/>
              <a:t>who have not been </a:t>
            </a:r>
            <a:r>
              <a:rPr lang="en-US" dirty="0" smtClean="0"/>
              <a:t>before</a:t>
            </a:r>
            <a:endParaRPr lang="en-US" dirty="0" smtClean="0"/>
          </a:p>
          <a:p>
            <a:pPr lvl="1"/>
            <a:r>
              <a:rPr lang="en-US" dirty="0" smtClean="0"/>
              <a:t>Group size is limited to 24</a:t>
            </a:r>
          </a:p>
          <a:p>
            <a:r>
              <a:rPr lang="en-US" dirty="0" smtClean="0"/>
              <a:t>Ms</a:t>
            </a:r>
            <a:r>
              <a:rPr lang="en-US" dirty="0" smtClean="0"/>
              <a:t>. </a:t>
            </a:r>
            <a:r>
              <a:rPr lang="en-US" dirty="0" err="1" smtClean="0"/>
              <a:t>Wesen</a:t>
            </a:r>
            <a:r>
              <a:rPr lang="en-US" dirty="0" smtClean="0"/>
              <a:t>, Ms. </a:t>
            </a:r>
            <a:r>
              <a:rPr lang="en-US" dirty="0" err="1" smtClean="0"/>
              <a:t>Keahey</a:t>
            </a:r>
            <a:r>
              <a:rPr lang="en-US" dirty="0" smtClean="0"/>
              <a:t>, Mrs. </a:t>
            </a:r>
            <a:r>
              <a:rPr lang="en-US" dirty="0" smtClean="0"/>
              <a:t>Rankin</a:t>
            </a:r>
            <a:r>
              <a:rPr lang="en-US" dirty="0" smtClean="0"/>
              <a:t> </a:t>
            </a:r>
            <a:r>
              <a:rPr lang="en-US" dirty="0" smtClean="0"/>
              <a:t>and Mr. Davidson will facilitate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erman Exchanges\2014\German Leg\IMG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662" y="1676400"/>
            <a:ext cx="3011715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524000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$100 deposit </a:t>
            </a:r>
            <a:r>
              <a:rPr lang="en-US" dirty="0" smtClean="0"/>
              <a:t>to hold a space </a:t>
            </a:r>
            <a:r>
              <a:rPr lang="en-US" dirty="0" smtClean="0"/>
              <a:t>on </a:t>
            </a:r>
            <a:r>
              <a:rPr lang="en-US" dirty="0" smtClean="0"/>
              <a:t>the </a:t>
            </a:r>
          </a:p>
          <a:p>
            <a:pPr>
              <a:buNone/>
            </a:pPr>
            <a:r>
              <a:rPr lang="en-US" dirty="0" smtClean="0"/>
              <a:t>	next exchange is due by May 1st</a:t>
            </a:r>
          </a:p>
          <a:p>
            <a:r>
              <a:rPr lang="en-US" dirty="0" smtClean="0"/>
              <a:t>Student information forms will </a:t>
            </a:r>
          </a:p>
          <a:p>
            <a:pPr>
              <a:buNone/>
            </a:pPr>
            <a:r>
              <a:rPr lang="en-US" dirty="0" smtClean="0"/>
              <a:t>	be collected before the end of </a:t>
            </a:r>
          </a:p>
          <a:p>
            <a:pPr>
              <a:buNone/>
            </a:pPr>
            <a:r>
              <a:rPr lang="en-US" dirty="0" smtClean="0"/>
              <a:t>	school</a:t>
            </a:r>
          </a:p>
          <a:p>
            <a:r>
              <a:rPr lang="en-US" dirty="0" smtClean="0"/>
              <a:t>Students will be </a:t>
            </a:r>
            <a:r>
              <a:rPr lang="en-US" dirty="0" smtClean="0"/>
              <a:t>paired by early                              summer</a:t>
            </a:r>
            <a:endParaRPr lang="en-US" dirty="0" smtClean="0"/>
          </a:p>
          <a:p>
            <a:pPr lvl="1"/>
            <a:r>
              <a:rPr lang="en-US" dirty="0" smtClean="0"/>
              <a:t>Based on common interests</a:t>
            </a:r>
          </a:p>
          <a:p>
            <a:pPr lvl="1"/>
            <a:r>
              <a:rPr lang="en-US" dirty="0" smtClean="0"/>
              <a:t>Based on family situations</a:t>
            </a:r>
          </a:p>
          <a:p>
            <a:r>
              <a:rPr lang="en-US" dirty="0" smtClean="0"/>
              <a:t>Students will communicate via </a:t>
            </a:r>
          </a:p>
          <a:p>
            <a:pPr>
              <a:buNone/>
            </a:pPr>
            <a:r>
              <a:rPr lang="en-US" dirty="0" smtClean="0"/>
              <a:t>     email and </a:t>
            </a:r>
            <a:r>
              <a:rPr lang="en-US" dirty="0" smtClean="0"/>
              <a:t>internet right away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524000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562600" cy="470916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eetings </a:t>
            </a:r>
            <a:r>
              <a:rPr lang="en-US" dirty="0" smtClean="0"/>
              <a:t>will take place starting in January to prep for the hosting leg</a:t>
            </a:r>
          </a:p>
          <a:p>
            <a:pPr lvl="1"/>
            <a:r>
              <a:rPr lang="en-US" dirty="0" smtClean="0"/>
              <a:t>Basic German will be taught</a:t>
            </a:r>
          </a:p>
          <a:p>
            <a:pPr lvl="1"/>
            <a:r>
              <a:rPr lang="en-US" dirty="0" smtClean="0"/>
              <a:t>Common misconceptions and </a:t>
            </a:r>
          </a:p>
          <a:p>
            <a:pPr lvl="1">
              <a:buNone/>
            </a:pPr>
            <a:r>
              <a:rPr lang="en-US" dirty="0" smtClean="0"/>
              <a:t>     problems will be briefed</a:t>
            </a:r>
          </a:p>
          <a:p>
            <a:pPr lvl="1"/>
            <a:r>
              <a:rPr lang="en-US" dirty="0" smtClean="0"/>
              <a:t>Ideas for what to do when they </a:t>
            </a:r>
          </a:p>
          <a:p>
            <a:pPr lvl="1">
              <a:buNone/>
            </a:pPr>
            <a:r>
              <a:rPr lang="en-US" dirty="0" smtClean="0"/>
              <a:t>     are here will be discussed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 descr="C:\Users\Ben\Desktop\Exchange 2014\Seattle Day\TIFF\Seattle JPG\Moose Two.jpg"/>
          <p:cNvPicPr>
            <a:picLocks noChangeAspect="1" noChangeArrowheads="1"/>
          </p:cNvPicPr>
          <p:nvPr/>
        </p:nvPicPr>
        <p:blipFill>
          <a:blip r:embed="rId2" cstate="print"/>
          <a:srcRect l="29658" r="9126" b="3030"/>
          <a:stretch>
            <a:fillRect/>
          </a:stretch>
        </p:blipFill>
        <p:spPr bwMode="auto">
          <a:xfrm>
            <a:off x="5486400" y="1828800"/>
            <a:ext cx="350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en\Desktop\Exchange 2014\Seattle Day\TIFF\Seattle JPG\Other Duck.jpg"/>
          <p:cNvPicPr>
            <a:picLocks noChangeAspect="1" noChangeArrowheads="1"/>
          </p:cNvPicPr>
          <p:nvPr/>
        </p:nvPicPr>
        <p:blipFill>
          <a:blip r:embed="rId2" cstate="print"/>
          <a:srcRect t="27841" b="5780"/>
          <a:stretch>
            <a:fillRect/>
          </a:stretch>
        </p:blipFill>
        <p:spPr bwMode="auto">
          <a:xfrm>
            <a:off x="4514850" y="0"/>
            <a:ext cx="4629150" cy="2057400"/>
          </a:xfrm>
          <a:prstGeom prst="rect">
            <a:avLst/>
          </a:prstGeom>
          <a:noFill/>
        </p:spPr>
      </p:pic>
      <p:pic>
        <p:nvPicPr>
          <p:cNvPr id="5122" name="Picture 2" descr="C:\Users\Ben\Desktop\Exchange 2014\Seattle Day\TIFF\Seattle JPG\Still Fam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4725140" cy="26522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German students and </a:t>
            </a:r>
          </a:p>
          <a:p>
            <a:pPr>
              <a:buNone/>
            </a:pPr>
            <a:r>
              <a:rPr lang="en-US" dirty="0" smtClean="0"/>
              <a:t>	 teachers will arrive prior to Spring Break</a:t>
            </a:r>
          </a:p>
          <a:p>
            <a:pPr lvl="1"/>
            <a:r>
              <a:rPr lang="en-US" dirty="0" smtClean="0"/>
              <a:t>They will attend school </a:t>
            </a:r>
            <a:r>
              <a:rPr lang="en-US" dirty="0" smtClean="0"/>
              <a:t>in the</a:t>
            </a:r>
            <a:r>
              <a:rPr lang="en-US" dirty="0" smtClean="0"/>
              <a:t> </a:t>
            </a:r>
            <a:r>
              <a:rPr lang="en-US" dirty="0" smtClean="0"/>
              <a:t>district</a:t>
            </a:r>
            <a:endParaRPr lang="en-US" dirty="0" smtClean="0"/>
          </a:p>
          <a:p>
            <a:pPr lvl="1"/>
            <a:r>
              <a:rPr lang="en-US" dirty="0" smtClean="0"/>
              <a:t>We will participate in full group activities</a:t>
            </a:r>
          </a:p>
          <a:p>
            <a:pPr lvl="1"/>
            <a:r>
              <a:rPr lang="en-US" dirty="0" smtClean="0"/>
              <a:t>You will have time to plan other family activities with your student</a:t>
            </a:r>
          </a:p>
          <a:p>
            <a:pPr lvl="1"/>
            <a:r>
              <a:rPr lang="en-US" dirty="0" smtClean="0"/>
              <a:t>German students will have enrichment activities </a:t>
            </a:r>
          </a:p>
          <a:p>
            <a:r>
              <a:rPr lang="en-US" dirty="0" smtClean="0"/>
              <a:t>They will return to Germany around the end of Spring Break</a:t>
            </a:r>
          </a:p>
          <a:p>
            <a:pPr lvl="1"/>
            <a:r>
              <a:rPr lang="en-US" dirty="0" smtClean="0"/>
              <a:t>A total of </a:t>
            </a:r>
            <a:r>
              <a:rPr lang="en-US" dirty="0" smtClean="0"/>
              <a:t>about 3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German Exchanges\2014\German Leg\IMG_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438400"/>
            <a:ext cx="2819400" cy="42087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524000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114800"/>
          </a:xfrm>
        </p:spPr>
        <p:txBody>
          <a:bodyPr/>
          <a:lstStyle/>
          <a:p>
            <a:r>
              <a:rPr lang="en-US" dirty="0" smtClean="0"/>
              <a:t>After they have left, </a:t>
            </a:r>
            <a:r>
              <a:rPr lang="en-US" dirty="0" smtClean="0"/>
              <a:t>classes </a:t>
            </a:r>
            <a:r>
              <a:rPr lang="en-US" dirty="0" smtClean="0"/>
              <a:t>will shift to travel prep</a:t>
            </a:r>
          </a:p>
          <a:p>
            <a:r>
              <a:rPr lang="en-US" dirty="0" smtClean="0"/>
              <a:t>In late </a:t>
            </a:r>
            <a:r>
              <a:rPr lang="en-US" dirty="0" smtClean="0"/>
              <a:t>June we </a:t>
            </a:r>
            <a:r>
              <a:rPr lang="en-US" dirty="0" smtClean="0"/>
              <a:t>will depart for Germany!</a:t>
            </a:r>
          </a:p>
          <a:p>
            <a:pPr lvl="1"/>
            <a:r>
              <a:rPr lang="en-US" dirty="0" smtClean="0"/>
              <a:t>We will remain there for three weeks</a:t>
            </a:r>
            <a:endParaRPr lang="en-US" dirty="0"/>
          </a:p>
        </p:txBody>
      </p:sp>
      <p:pic>
        <p:nvPicPr>
          <p:cNvPr id="6146" name="Picture 2" descr="E:\German Exchanges\2014\German Leg\Stadium\IMG_0102.JPG"/>
          <p:cNvPicPr>
            <a:picLocks noChangeAspect="1" noChangeArrowheads="1"/>
          </p:cNvPicPr>
          <p:nvPr/>
        </p:nvPicPr>
        <p:blipFill>
          <a:blip r:embed="rId3" cstate="print"/>
          <a:srcRect l="3777" t="7515" b="11694"/>
          <a:stretch>
            <a:fillRect/>
          </a:stretch>
        </p:blipFill>
        <p:spPr bwMode="auto">
          <a:xfrm>
            <a:off x="152400" y="3048000"/>
            <a:ext cx="582453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77000" cy="4114800"/>
          </a:xfrm>
        </p:spPr>
        <p:txBody>
          <a:bodyPr/>
          <a:lstStyle/>
          <a:p>
            <a:r>
              <a:rPr lang="en-US" dirty="0" err="1" smtClean="0"/>
              <a:t>Haigerloch</a:t>
            </a:r>
            <a:endParaRPr lang="en-US" dirty="0" smtClean="0"/>
          </a:p>
          <a:p>
            <a:pPr lvl="1"/>
            <a:r>
              <a:rPr lang="en-US" dirty="0" smtClean="0"/>
              <a:t>Approximately 60km South of Stuttgart</a:t>
            </a:r>
          </a:p>
          <a:p>
            <a:pPr lvl="1"/>
            <a:r>
              <a:rPr lang="en-US" dirty="0" smtClean="0"/>
              <a:t>A town of approximately 10,000</a:t>
            </a:r>
          </a:p>
          <a:p>
            <a:pPr lvl="1"/>
            <a:r>
              <a:rPr lang="en-US" dirty="0" smtClean="0"/>
              <a:t>Partnering With </a:t>
            </a:r>
            <a:r>
              <a:rPr lang="en-US" dirty="0" err="1" smtClean="0"/>
              <a:t>Realschule</a:t>
            </a:r>
            <a:r>
              <a:rPr lang="en-US" dirty="0" smtClean="0"/>
              <a:t> </a:t>
            </a:r>
            <a:r>
              <a:rPr lang="en-US" dirty="0" err="1" smtClean="0"/>
              <a:t>Haigerloch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7170" name="Picture 2" descr="E:\German Exchanges\2014\German Leg\IMG_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5573708" cy="3733800"/>
          </a:xfrm>
          <a:prstGeom prst="rect">
            <a:avLst/>
          </a:prstGeom>
          <a:noFill/>
        </p:spPr>
      </p:pic>
      <p:pic>
        <p:nvPicPr>
          <p:cNvPr id="7173" name="Picture 5" descr="E:\German Exchanges\2014\German Leg\IMG_0306.JPG"/>
          <p:cNvPicPr>
            <a:picLocks noChangeAspect="1" noChangeArrowheads="1"/>
          </p:cNvPicPr>
          <p:nvPr/>
        </p:nvPicPr>
        <p:blipFill>
          <a:blip r:embed="rId3" cstate="print"/>
          <a:srcRect t="3579" r="11836"/>
          <a:stretch>
            <a:fillRect/>
          </a:stretch>
        </p:blipFill>
        <p:spPr bwMode="auto">
          <a:xfrm>
            <a:off x="6172200" y="1828800"/>
            <a:ext cx="2743200" cy="447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8229600" cy="1524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276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 experience!</a:t>
            </a:r>
          </a:p>
          <a:p>
            <a:pPr lvl="1"/>
            <a:r>
              <a:rPr lang="en-US" dirty="0" smtClean="0"/>
              <a:t>A different culture</a:t>
            </a:r>
          </a:p>
          <a:p>
            <a:pPr lvl="1"/>
            <a:r>
              <a:rPr lang="en-US" dirty="0" smtClean="0"/>
              <a:t>To step out of your comfort zone</a:t>
            </a:r>
          </a:p>
          <a:p>
            <a:pPr lvl="1"/>
            <a:r>
              <a:rPr lang="en-US" dirty="0" smtClean="0"/>
              <a:t>To create memories and friends that will last a lifetime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0243" name="Picture 3" descr="E:\German Exchanges\2014\German Leg\IMG_0194.JPG"/>
          <p:cNvPicPr>
            <a:picLocks noChangeAspect="1" noChangeArrowheads="1"/>
          </p:cNvPicPr>
          <p:nvPr/>
        </p:nvPicPr>
        <p:blipFill>
          <a:blip r:embed="rId2" cstate="print"/>
          <a:srcRect b="2288"/>
          <a:stretch>
            <a:fillRect/>
          </a:stretch>
        </p:blipFill>
        <p:spPr bwMode="auto">
          <a:xfrm>
            <a:off x="3657600" y="198384"/>
            <a:ext cx="5038725" cy="650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German Exchanges\2014\German Leg\IMG_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4122738" cy="6154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524000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cost of hosting another “child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Travel costs have ranged between $1,200 and $1,800 (airfare!)</a:t>
            </a:r>
            <a:endParaRPr lang="en-US" dirty="0" smtClean="0"/>
          </a:p>
          <a:p>
            <a:r>
              <a:rPr lang="en-US" dirty="0" smtClean="0"/>
              <a:t>Side trips </a:t>
            </a:r>
            <a:r>
              <a:rPr lang="en-US" dirty="0" smtClean="0"/>
              <a:t>to be determined</a:t>
            </a:r>
            <a:endParaRPr lang="en-US" dirty="0" smtClean="0"/>
          </a:p>
          <a:p>
            <a:r>
              <a:rPr lang="en-US" dirty="0" smtClean="0"/>
              <a:t>Costs in Germany are dependant upon the limits you set</a:t>
            </a:r>
          </a:p>
          <a:p>
            <a:pPr lvl="1"/>
            <a:r>
              <a:rPr lang="en-US" dirty="0" smtClean="0"/>
              <a:t>Spending money</a:t>
            </a:r>
          </a:p>
          <a:p>
            <a:r>
              <a:rPr lang="en-US" dirty="0" smtClean="0"/>
              <a:t>The German Government provides funds for our students!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328</TotalTime>
  <Words>260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Deluxe</vt:lpstr>
      <vt:lpstr>B-E to Germany Exchange</vt:lpstr>
      <vt:lpstr>Who?</vt:lpstr>
      <vt:lpstr>When?</vt:lpstr>
      <vt:lpstr>When?</vt:lpstr>
      <vt:lpstr>When?</vt:lpstr>
      <vt:lpstr>When?</vt:lpstr>
      <vt:lpstr>Where?</vt:lpstr>
      <vt:lpstr>Why?</vt:lpstr>
      <vt:lpstr>Cost</vt:lpstr>
      <vt:lpstr>Questions?</vt:lpstr>
      <vt:lpstr>Blog </vt:lpstr>
      <vt:lpstr>Thanks For Coming!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Edison- Hamburg Exchange</dc:title>
  <dc:creator>bdavidson</dc:creator>
  <cp:lastModifiedBy>tmann</cp:lastModifiedBy>
  <cp:revision>44</cp:revision>
  <dcterms:created xsi:type="dcterms:W3CDTF">2011-03-27T21:54:15Z</dcterms:created>
  <dcterms:modified xsi:type="dcterms:W3CDTF">2019-03-12T23:39:46Z</dcterms:modified>
</cp:coreProperties>
</file>